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95" r:id="rId5"/>
    <p:sldId id="258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A20000"/>
    <a:srgbClr val="CB8A7F"/>
    <a:srgbClr val="FFFFCC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E8F1-2C8A-4497-AAEA-58FC39035084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FDCD-04D2-43B1-BB10-27BCEE5D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0568-EE66-48CB-B83E-2E3B16BA0F39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DAB7-0452-44FD-85F2-7ADA665E7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9911-3B48-4B16-ACC8-769A85432028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CC26-8AD9-422F-912A-A3D727999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68E6-44A0-4A5B-A203-524F72E976D0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F7BF-E1F4-49A7-B53F-34E8D75D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5BC2-7A7F-4D55-B1CB-F7624E95A30A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446-8603-48C6-99E8-7A68B79EC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DEDE-D572-4904-A8B7-217E535DC563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31A2-06A6-4CCA-ABFF-F93FA19DF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C34C-F1AD-4E76-AEBA-FF882A2C73B8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D78C-5947-4669-A7C8-B6C24985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2AAE-9F40-4562-9218-7061C7D9CF38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0DED-430D-4567-8754-02FF0B930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7972-4565-47A9-A591-02BDA1F4D3A7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A58D-D6DA-4DF3-A49B-60D68730C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2A8D-94A6-4DBB-84F4-4DC245EA888A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F8DA-3E55-4AA6-91ED-03884C3F0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9571-4F46-4029-8716-951586F04E7E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3BD9-6C76-4B60-ACC0-8DE74825A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F4B82C-F218-4B2B-ACC5-8F532BA75918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AB46C9-D3DB-48C0-ABF4-BB3DAAFAA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novyj_risunok-12.png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rcRect/>
          <a:stretch>
            <a:fillRect/>
          </a:stretch>
        </p:blipFill>
        <p:spPr bwMode="auto">
          <a:xfrm>
            <a:off x="0" y="-25936"/>
            <a:ext cx="9144000" cy="688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/>
          </p:cNvSpPr>
          <p:nvPr>
            <p:ph type="title" idx="4294967295"/>
          </p:nvPr>
        </p:nvSpPr>
        <p:spPr>
          <a:xfrm>
            <a:off x="251520" y="2204864"/>
            <a:ext cx="8712968" cy="15841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БЕЛАРУСКІЯ РУЧНІКІ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4508500"/>
            <a:ext cx="6786562" cy="204311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50000"/>
              </a:lnSpc>
            </a:pPr>
            <a:r>
              <a:rPr lang="ru-RU" sz="2800" i="1" dirty="0" err="1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Падрыхтавала</a:t>
            </a:r>
            <a:r>
              <a:rPr lang="ru-RU" sz="2800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студэнтка</a:t>
            </a:r>
            <a:r>
              <a:rPr lang="ru-RU" sz="2800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курса</a:t>
            </a:r>
          </a:p>
          <a:p>
            <a:pPr algn="r" eaLnBrk="1" hangingPunct="1">
              <a:lnSpc>
                <a:spcPct val="50000"/>
              </a:lnSpc>
            </a:pPr>
            <a:r>
              <a:rPr lang="ru-RU" sz="2800" i="1" dirty="0" err="1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завочнага</a:t>
            </a:r>
            <a:r>
              <a:rPr lang="ru-RU" sz="2800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факультэта</a:t>
            </a:r>
            <a:endParaRPr lang="ru-RU" sz="2800" i="1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50000"/>
              </a:lnSpc>
            </a:pPr>
            <a:r>
              <a:rPr lang="be-BY" sz="2800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спецыяльнасці “Беларуская філалогія”</a:t>
            </a:r>
            <a:endParaRPr lang="ru-RU" sz="2800" i="1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50000"/>
              </a:lnSpc>
            </a:pPr>
            <a:r>
              <a:rPr lang="ru-RU" sz="3000" i="1" dirty="0" err="1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Радзькова</a:t>
            </a:r>
            <a:r>
              <a:rPr lang="ru-RU" sz="3000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Я.М</a:t>
            </a:r>
            <a:r>
              <a:rPr lang="ru-RU" sz="30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 (9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9747" y="0"/>
            <a:ext cx="45942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10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220" y="0"/>
            <a:ext cx="4714876" cy="6858000"/>
          </a:xfrm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3" y="5157192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kern="10" spc="56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ІВАНАЎСКІЯ </a:t>
            </a:r>
            <a:r>
              <a:rPr lang="ru-RU" sz="4400" i="1" kern="10" spc="56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РУЧНІКІ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 (24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1561" y="500042"/>
            <a:ext cx="4172439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8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0" y="414338"/>
            <a:ext cx="4357686" cy="6435966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00" y="196829"/>
            <a:ext cx="8319372" cy="1357322"/>
          </a:xfrm>
        </p:spPr>
        <p:txBody>
          <a:bodyPr rtlCol="0">
            <a:prstTxWarp prst="textWave2">
              <a:avLst>
                <a:gd name="adj1" fmla="val 12500"/>
                <a:gd name="adj2" fmla="val -168"/>
              </a:avLst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Столінска-пінскія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 (25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6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6570" y="0"/>
            <a:ext cx="43774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654164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Клецка-ляхавіцкія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ручнікі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7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0"/>
            <a:ext cx="4158557" cy="6858000"/>
          </a:xfrm>
          <a:effectLst>
            <a:softEdge rad="112500"/>
          </a:effectLst>
        </p:spPr>
      </p:pic>
      <p:pic>
        <p:nvPicPr>
          <p:cNvPr id="6" name="Рисунок 5" descr="image (4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4786314" y="0"/>
            <a:ext cx="40719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Мотальскія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image (10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44233" y="692696"/>
            <a:ext cx="857256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РУЧНІКІ ЎСХОДНЯГА ПАЛЕССЯ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характэрна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паласатасць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агульнай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кампазіцыі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дакладная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разбудова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ромба як элемента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геаметрычнай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арнаментыкі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насычанасць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чырвані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ўзорах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нават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некаторая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перавага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ў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суадносінах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белым колерам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ручніковых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тканін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5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 (12)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172"/>
            <a:ext cx="4071934" cy="6806068"/>
          </a:xfrm>
          <a:effectLst>
            <a:softEdge rad="112500"/>
          </a:effectLst>
        </p:spPr>
      </p:pic>
      <p:pic>
        <p:nvPicPr>
          <p:cNvPr id="5" name="Рисунок 4" descr="image (7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0"/>
            <a:ext cx="40004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 rtlCol="0">
            <a:prstTxWarp prst="textWave2">
              <a:avLst>
                <a:gd name="adj1" fmla="val 12500"/>
                <a:gd name="adj2" fmla="val -842"/>
              </a:avLst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Лунінецкія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 (4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66" y="342904"/>
            <a:ext cx="4071933" cy="651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2904"/>
            <a:ext cx="4143372" cy="6520719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62" y="0"/>
            <a:ext cx="8064676" cy="1369434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Калінкавіцкія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32656"/>
            <a:ext cx="3143272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260648"/>
            <a:ext cx="4441971" cy="666936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186766" cy="1501319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Хойніцка-брагінскія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image (1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892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8048" y="188640"/>
            <a:ext cx="8000042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6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РУЧНІКІ ПАДНЯПРОЎЯ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Падняпроўскія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ручнікі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ўражваюць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насычанасцю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каларытнасцю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чырвонага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колеру,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адчувальнай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архаікай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семантычнай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сутнасцю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ромба-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геаметрычнай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арнаментыкі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багаццем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вынаходніцтвам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прыёмаў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спосабаў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ткацтва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вышыўкі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карункавага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аздаблення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7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 (18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1071" y="548680"/>
            <a:ext cx="4357686" cy="662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5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4664"/>
            <a:ext cx="4223756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98" y="0"/>
            <a:ext cx="8258204" cy="1522998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Рагачоўскія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закладныя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nejno-rozovii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учнiк central belarus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357166"/>
            <a:ext cx="3357586" cy="5929354"/>
          </a:xfrm>
          <a:prstGeom prst="round1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4576022" cy="5857915"/>
          </a:xfrm>
        </p:spPr>
        <p:txBody>
          <a:bodyPr rtlCol="0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Ручнік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рэч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глыбока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сімвалічная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шматзначная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Вышываная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узорыста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вытыканая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тканіна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здольна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выклікаць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у нас шмат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пачуццяў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асацыяцый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Створаны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па законах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мастацтва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ручнік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упрыгожвае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паўсядзённасць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адначасова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з'яўляецца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сімвалічным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напамінам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аб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нябачных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сувязях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што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знітоўваюць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асобнага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чалавека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Богам,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яго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родам,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продкамі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 (19)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248692"/>
            <a:ext cx="3260234" cy="5609308"/>
          </a:xfrm>
          <a:effectLst>
            <a:softEdge rad="112500"/>
          </a:effectLst>
        </p:spPr>
      </p:pic>
      <p:pic>
        <p:nvPicPr>
          <p:cNvPr id="5" name="Рисунок 4" descr="image (20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88433" cy="1194485"/>
          </a:xfrm>
        </p:spPr>
        <p:txBody>
          <a:bodyPr rtlCol="0">
            <a:prstTxWarp prst="textWave2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Кіра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ў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 (22)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919115"/>
            <a:ext cx="3648622" cy="5794869"/>
          </a:xfrm>
          <a:effectLst>
            <a:softEdge rad="112500"/>
          </a:effectLst>
        </p:spPr>
      </p:pic>
      <p:pic>
        <p:nvPicPr>
          <p:cNvPr id="5" name="Рисунок 4" descr="image (23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851489"/>
            <a:ext cx="3313782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708" y="22385"/>
            <a:ext cx="5256584" cy="997545"/>
          </a:xfrm>
        </p:spPr>
        <p:txBody>
          <a:bodyPr rtlCol="0">
            <a:prstTxWarp prst="textWave2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Дубровенскія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6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 (25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1052736"/>
            <a:ext cx="387016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34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052319"/>
            <a:ext cx="3600400" cy="5805681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98" y="16559"/>
            <a:ext cx="8258204" cy="1021222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Ручнікі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міжрэчча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Сожа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Бесядзі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6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 (3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796" y="1700808"/>
            <a:ext cx="339935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27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717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6115032" cy="1143000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Гомельскія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 (30)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1700808"/>
            <a:ext cx="3491881" cy="5157192"/>
          </a:xfrm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6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3545" y="383565"/>
            <a:ext cx="4599873" cy="630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age (3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64621"/>
            <a:ext cx="3000396" cy="5334038"/>
          </a:xfrm>
          <a:effectLst>
            <a:softEdge rad="112500"/>
          </a:effectLst>
        </p:spPr>
      </p:pic>
      <p:sp>
        <p:nvSpPr>
          <p:cNvPr id="36868" name="WordArt 8"/>
          <p:cNvSpPr>
            <a:spLocks noChangeArrowheads="1" noChangeShapeType="1" noTextEdit="1"/>
          </p:cNvSpPr>
          <p:nvPr/>
        </p:nvSpPr>
        <p:spPr bwMode="auto">
          <a:xfrm>
            <a:off x="107504" y="404665"/>
            <a:ext cx="4316859" cy="611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spc="64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GungsuhChe" pitchFamily="49" charset="-127"/>
                <a:cs typeface="Courier New" pitchFamily="49" charset="0"/>
              </a:rPr>
              <a:t>ЧАЧЭРСКІЯ РУЧНІКІ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 (1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913930"/>
            <a:ext cx="3509163" cy="594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972"/>
            <a:ext cx="7488832" cy="868958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Неглюбскія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942243"/>
            <a:ext cx="3714744" cy="5790631"/>
          </a:xfrm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4" descr="image (8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8143932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РУЧНІКІ ПААЗЕР’Я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Традыцыйныя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ручнікі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Паазер'я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захавалі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старажытныя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прыёмы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дэкаратыўна-арнаментальнага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аздаблення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абрадавых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ручнікоў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Разам з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тым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праявы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этнакультурнай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традыцыі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ў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рэгіёне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страцілі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сваю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першаснасць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6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 (7)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471" y="1340768"/>
            <a:ext cx="3214678" cy="4719649"/>
          </a:xfrm>
          <a:effectLst>
            <a:softEdge rad="112500"/>
          </a:effectLst>
        </p:spPr>
      </p:pic>
      <p:pic>
        <p:nvPicPr>
          <p:cNvPr id="6" name="Рисунок 5" descr="image (6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2149" y="3429001"/>
            <a:ext cx="2382640" cy="327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5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179512" y="198415"/>
            <a:ext cx="3197498" cy="50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1" name="WordArt 8"/>
          <p:cNvSpPr>
            <a:spLocks noChangeArrowheads="1" noChangeShapeType="1" noTextEdit="1"/>
          </p:cNvSpPr>
          <p:nvPr/>
        </p:nvSpPr>
        <p:spPr bwMode="auto">
          <a:xfrm>
            <a:off x="3851275" y="198415"/>
            <a:ext cx="4981575" cy="10477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56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УСХОДНЕВІЦЕБСКІЯ </a:t>
            </a:r>
            <a:endParaRPr lang="ru-RU" sz="2800" b="1" i="1" kern="10" spc="56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800" b="1" i="1" kern="10" spc="56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РУЧНІКІ</a:t>
            </a:r>
            <a:endParaRPr lang="ru-RU" sz="2800" b="1" i="1" kern="10" spc="56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9)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1340768"/>
            <a:ext cx="3557464" cy="5213564"/>
          </a:xfrm>
          <a:effectLst>
            <a:softEdge rad="112500"/>
          </a:effectLst>
        </p:spPr>
      </p:pic>
      <p:pic>
        <p:nvPicPr>
          <p:cNvPr id="5" name="Рисунок 4" descr="image (10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340768"/>
            <a:ext cx="3281018" cy="506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347048" cy="868958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Віцебскія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12776"/>
            <a:ext cx="3150855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98" y="2030"/>
            <a:ext cx="8258204" cy="1582726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Стараверскія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вышываныя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0855" y="2348880"/>
            <a:ext cx="2642219" cy="3864467"/>
          </a:xfrm>
          <a:effectLst>
            <a:softEdge rad="112500"/>
          </a:effectLst>
        </p:spPr>
      </p:pic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6541" y="1662745"/>
            <a:ext cx="3275856" cy="519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0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250825" y="404813"/>
            <a:ext cx="8321675" cy="1800225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be-BY" sz="2800" b="1" dirty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Aharoni" pitchFamily="2" charset="-79"/>
              </a:rPr>
              <a:t>АСАБЛІВАСЦІ </a:t>
            </a:r>
          </a:p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Aharoni" pitchFamily="2" charset="-79"/>
              </a:rPr>
              <a:t>БЕЛАРУСКАГА </a:t>
            </a:r>
          </a:p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Aharoni" pitchFamily="2" charset="-79"/>
              </a:rPr>
              <a:t>РУЧНІКА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79388" y="2924175"/>
            <a:ext cx="3456508" cy="1584326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800" b="1" dirty="0">
                <a:latin typeface="Times New Roman" pitchFamily="18" charset="0"/>
              </a:rPr>
              <a:t>Ільняны фон</a:t>
            </a:r>
          </a:p>
          <a:p>
            <a:pPr algn="ctr"/>
            <a:r>
              <a:rPr lang="be-BY" sz="2800" b="1" dirty="0">
                <a:latin typeface="Times New Roman" pitchFamily="18" charset="0"/>
              </a:rPr>
              <a:t>+ </a:t>
            </a:r>
          </a:p>
          <a:p>
            <a:pPr algn="ctr"/>
            <a:r>
              <a:rPr lang="be-BY" sz="2800" b="1" dirty="0">
                <a:latin typeface="Times New Roman" pitchFamily="18" charset="0"/>
              </a:rPr>
              <a:t>баваўняны ўзор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5364088" y="2852738"/>
            <a:ext cx="3429000" cy="1655763"/>
          </a:xfrm>
          <a:prstGeom prst="rect">
            <a:avLst/>
          </a:prstGeom>
          <a:gradFill rotWithShape="1">
            <a:gsLst>
              <a:gs pos="100000">
                <a:srgbClr val="FFC000"/>
              </a:gs>
              <a:gs pos="0">
                <a:srgbClr val="C0000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800" b="1" dirty="0">
                <a:latin typeface="Times New Roman" pitchFamily="18" charset="0"/>
              </a:rPr>
              <a:t>Гарызантальнасць </a:t>
            </a:r>
          </a:p>
          <a:p>
            <a:pPr algn="ctr"/>
            <a:r>
              <a:rPr lang="be-BY" sz="2800" b="1" dirty="0">
                <a:latin typeface="Times New Roman" pitchFamily="18" charset="0"/>
              </a:rPr>
              <a:t>кампазіцый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H="1">
            <a:off x="3035949" y="2252376"/>
            <a:ext cx="815835" cy="625043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5004048" y="2205039"/>
            <a:ext cx="758780" cy="574674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611560" y="4846206"/>
            <a:ext cx="3319462" cy="1431926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Перавага </a:t>
            </a:r>
          </a:p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чырвонага ўзору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4716016" y="4860926"/>
            <a:ext cx="3143250" cy="1417206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800" b="1" dirty="0">
                <a:latin typeface="Times New Roman" pitchFamily="18" charset="0"/>
              </a:rPr>
              <a:t>Перавага </a:t>
            </a:r>
          </a:p>
          <a:p>
            <a:pPr algn="ctr"/>
            <a:r>
              <a:rPr lang="be-BY" sz="2800" b="1" dirty="0">
                <a:latin typeface="Times New Roman" pitchFamily="18" charset="0"/>
              </a:rPr>
              <a:t>геаметрычнага</a:t>
            </a:r>
          </a:p>
          <a:p>
            <a:pPr algn="ctr"/>
            <a:r>
              <a:rPr lang="be-BY" sz="2800" b="1" dirty="0">
                <a:latin typeface="Times New Roman" pitchFamily="18" charset="0"/>
              </a:rPr>
              <a:t>арнаменту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 flipH="1">
            <a:off x="3443867" y="2276475"/>
            <a:ext cx="863600" cy="252095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4319935" y="2253818"/>
            <a:ext cx="792162" cy="2592388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4" grpId="0" animBg="1"/>
      <p:bldP spid="130056" grpId="0" animBg="1"/>
      <p:bldP spid="130057" grpId="0" animBg="1"/>
      <p:bldP spid="130058" grpId="0" animBg="1"/>
      <p:bldP spid="130059" grpId="0" animBg="1"/>
      <p:bldP spid="130060" grpId="0" animBg="1"/>
      <p:bldP spid="130061" grpId="0" animBg="1"/>
      <p:bldP spid="1300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 descr="image (9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sz="7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РУЧНІКІ ЦЭНТРАЛЬНАЙ БЕЛАРУСІ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Ручнікі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Цэнтральнай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Беларусі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нясуць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сабе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этнагенетычнай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інфармацыі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яна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ў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бы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сцёртая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рознымі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пазнейшымі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гісторыка-культурнымі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ўплывамі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наступствамі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цывілізацыі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тэмпы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развіцця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якой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працягу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XIX—XX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стагоддзяў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ў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рэгіёне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найболш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хуткімі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Таму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ў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ручніках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рэгіёна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выразны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позні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паводле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фарміравання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пласт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мастацка-кампазіцыйна-арнаментальных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традыцый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тэхналагічных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прыёмаў</a:t>
            </a:r>
            <a:r>
              <a:rPr lang="ru-RU" sz="5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9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6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 (8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1214422"/>
            <a:ext cx="3071802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52736"/>
            <a:ext cx="2987824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10)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6614" y="1340768"/>
            <a:ext cx="3219562" cy="5085184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24" y="116632"/>
            <a:ext cx="4968552" cy="949214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Капыльскія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6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1260495"/>
            <a:ext cx="314324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 (7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60494"/>
            <a:ext cx="3023569" cy="5597505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502"/>
            <a:ext cx="7128792" cy="1176249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Асіповіцкія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60000"/>
              </a:solidFill>
            </a:endParaRPr>
          </a:p>
        </p:txBody>
      </p:sp>
      <p:pic>
        <p:nvPicPr>
          <p:cNvPr id="7" name="Рисунок 6" descr="image (4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1196752"/>
            <a:ext cx="285752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5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548680"/>
            <a:ext cx="4536504" cy="6225311"/>
          </a:xfrm>
          <a:effectLst>
            <a:softEdge rad="112500"/>
          </a:effectLst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1484784"/>
            <a:ext cx="242889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81435"/>
            <a:ext cx="4186808" cy="1412776"/>
          </a:xfrm>
        </p:spPr>
        <p:txBody>
          <a:bodyPr rtlCol="0">
            <a:prstTxWarp prst="textWave2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Старадарожскія</a:t>
            </a:r>
            <a:r>
              <a:rPr lang="ru-RU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пераборныя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</a:b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60000"/>
                </a:solidFill>
              </a:rPr>
              <a:t>ручнікі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6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0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270189" y="453593"/>
            <a:ext cx="8321675" cy="1800225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r>
              <a:rPr lang="be-BY" sz="28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ВІДЫ </a:t>
            </a:r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РУЧНІКОЎ</a:t>
            </a:r>
          </a:p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(</a:t>
            </a:r>
            <a:r>
              <a:rPr lang="be-BY" sz="28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паводле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be-BY" sz="28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прызначэння</a:t>
            </a:r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be-BY" sz="2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79388" y="2924175"/>
            <a:ext cx="3456508" cy="1584326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РУЧНІКІ</a:t>
            </a:r>
            <a:r>
              <a:rPr lang="be-BY" sz="2800" b="1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ЎЦІРАЛЬНІКІ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5364088" y="2852738"/>
            <a:ext cx="3429000" cy="1655763"/>
          </a:xfrm>
          <a:prstGeom prst="rect">
            <a:avLst/>
          </a:prstGeom>
          <a:gradFill rotWithShape="1">
            <a:gsLst>
              <a:gs pos="100000">
                <a:srgbClr val="FFC000"/>
              </a:gs>
              <a:gs pos="0">
                <a:srgbClr val="C0000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РУЧНІКІ</a:t>
            </a:r>
            <a:r>
              <a:rPr lang="be-BY" sz="2800" b="1" dirty="0">
                <a:solidFill>
                  <a:schemeClr val="bg2">
                    <a:lumMod val="10000"/>
                  </a:schemeClr>
                </a:solidFill>
              </a:rPr>
              <a:t>-</a:t>
            </a:r>
          </a:p>
          <a:p>
            <a:pPr algn="ctr"/>
            <a:r>
              <a:rPr lang="be-BY" sz="3200" b="1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ТРАПКАЧЫ</a:t>
            </a:r>
            <a:r>
              <a:rPr lang="be-BY" sz="3200" b="1" dirty="0">
                <a:solidFill>
                  <a:schemeClr val="bg2">
                    <a:lumMod val="10000"/>
                  </a:schemeClr>
                </a:solidFill>
              </a:rPr>
              <a:t>”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H="1">
            <a:off x="3035949" y="2252376"/>
            <a:ext cx="815835" cy="625043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5004048" y="2205039"/>
            <a:ext cx="758780" cy="574674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611560" y="4846206"/>
            <a:ext cx="3319462" cy="1431926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0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РУЧНІКІ –</a:t>
            </a:r>
          </a:p>
          <a:p>
            <a:pPr algn="ctr"/>
            <a:r>
              <a:rPr lang="be-BY" sz="20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НАБОЖНІКІ </a:t>
            </a:r>
          </a:p>
          <a:p>
            <a:pPr algn="ctr"/>
            <a:r>
              <a:rPr lang="be-BY" sz="2000" b="1" i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(пакутнікі,</a:t>
            </a:r>
          </a:p>
          <a:p>
            <a:pPr algn="ctr"/>
            <a:r>
              <a:rPr lang="be-BY" sz="2000" b="1" i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“набажныя платкі”)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4716016" y="4860926"/>
            <a:ext cx="3143250" cy="1417206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РУЧНІКІ –</a:t>
            </a:r>
          </a:p>
          <a:p>
            <a:pPr algn="ctr"/>
            <a:r>
              <a:rPr lang="be-BY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АБЫДЗЁННІКІ</a:t>
            </a:r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 flipH="1">
            <a:off x="3443867" y="2276475"/>
            <a:ext cx="863600" cy="252095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4319935" y="2253818"/>
            <a:ext cx="792162" cy="2592388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46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4" grpId="0" animBg="1"/>
      <p:bldP spid="130056" grpId="0" animBg="1"/>
      <p:bldP spid="130057" grpId="0" animBg="1"/>
      <p:bldP spid="130058" grpId="0" animBg="1"/>
      <p:bldP spid="130059" grpId="0" animBg="1"/>
      <p:bldP spid="130060" grpId="0" animBg="1"/>
      <p:bldP spid="130061" grpId="0" animBg="1"/>
      <p:bldP spid="1300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589963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           </a:t>
            </a:r>
            <a:r>
              <a:rPr lang="ru-RU" b="1" dirty="0" err="1" smtClean="0"/>
              <a:t>Упершыню</a:t>
            </a:r>
            <a:r>
              <a:rPr lang="ru-RU" b="1" dirty="0" smtClean="0"/>
              <a:t> </a:t>
            </a:r>
            <a:r>
              <a:rPr lang="ru-RU" b="1" dirty="0" err="1" smtClean="0"/>
              <a:t>беларускі</a:t>
            </a:r>
            <a:r>
              <a:rPr lang="ru-RU" b="1" dirty="0" smtClean="0"/>
              <a:t> </a:t>
            </a:r>
            <a:r>
              <a:rPr lang="ru-RU" b="1" dirty="0" err="1" smtClean="0"/>
              <a:t>ручнік</a:t>
            </a:r>
            <a:r>
              <a:rPr lang="ru-RU" b="1" dirty="0" smtClean="0"/>
              <a:t> </a:t>
            </a:r>
            <a:r>
              <a:rPr lang="ru-RU" b="1" dirty="0" err="1" smtClean="0"/>
              <a:t>быў</a:t>
            </a:r>
            <a:r>
              <a:rPr lang="ru-RU" b="1" dirty="0" smtClean="0"/>
              <a:t> </a:t>
            </a:r>
            <a:r>
              <a:rPr lang="ru-RU" b="1" dirty="0" err="1" smtClean="0"/>
              <a:t>шырока</a:t>
            </a:r>
            <a:r>
              <a:rPr lang="ru-RU" b="1" dirty="0" smtClean="0"/>
              <a:t> </a:t>
            </a:r>
            <a:r>
              <a:rPr lang="ru-RU" b="1" dirty="0" err="1" smtClean="0"/>
              <a:t>паказаны</a:t>
            </a:r>
            <a:r>
              <a:rPr lang="ru-RU" b="1" dirty="0" smtClean="0"/>
              <a:t> на </a:t>
            </a:r>
            <a:r>
              <a:rPr lang="ru-RU" b="1" dirty="0" err="1" smtClean="0"/>
              <a:t>выставе</a:t>
            </a:r>
            <a:r>
              <a:rPr lang="ru-RU" b="1" dirty="0" smtClean="0"/>
              <a:t> «</a:t>
            </a:r>
            <a:r>
              <a:rPr lang="ru-RU" b="1" dirty="0" err="1" smtClean="0"/>
              <a:t>Беларускі</a:t>
            </a:r>
            <a:r>
              <a:rPr lang="ru-RU" b="1" dirty="0" smtClean="0"/>
              <a:t> </a:t>
            </a:r>
            <a:r>
              <a:rPr lang="ru-RU" b="1" dirty="0" err="1" smtClean="0"/>
              <a:t>ручнік</a:t>
            </a:r>
            <a:r>
              <a:rPr lang="ru-RU" b="1" dirty="0" smtClean="0"/>
              <a:t>» у 1998 г.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         На </a:t>
            </a:r>
            <a:r>
              <a:rPr lang="ru-RU" b="1" dirty="0" err="1" smtClean="0"/>
              <a:t>выставе</a:t>
            </a:r>
            <a:r>
              <a:rPr lang="ru-RU" b="1" dirty="0" smtClean="0"/>
              <a:t> </a:t>
            </a:r>
            <a:r>
              <a:rPr lang="ru-RU" b="1" dirty="0" err="1" smtClean="0"/>
              <a:t>былі</a:t>
            </a:r>
            <a:r>
              <a:rPr lang="ru-RU" b="1" dirty="0" smtClean="0"/>
              <a:t> </a:t>
            </a:r>
            <a:r>
              <a:rPr lang="ru-RU" b="1" dirty="0" err="1" smtClean="0"/>
              <a:t>прадстаўлены</a:t>
            </a:r>
            <a:r>
              <a:rPr lang="ru-RU" b="1" dirty="0" smtClean="0"/>
              <a:t> </a:t>
            </a:r>
            <a:r>
              <a:rPr lang="ru-RU" b="1" dirty="0" err="1" smtClean="0"/>
              <a:t>ручнікі</a:t>
            </a:r>
            <a:r>
              <a:rPr lang="ru-RU" b="1" dirty="0" smtClean="0"/>
              <a:t> </a:t>
            </a:r>
            <a:r>
              <a:rPr lang="ru-RU" b="1" dirty="0" err="1" smtClean="0"/>
              <a:t>ўсіх</a:t>
            </a:r>
            <a:r>
              <a:rPr lang="ru-RU" b="1" dirty="0" smtClean="0"/>
              <a:t> </a:t>
            </a:r>
            <a:r>
              <a:rPr lang="ru-RU" b="1" dirty="0" err="1" smtClean="0"/>
              <a:t>шасці</a:t>
            </a:r>
            <a:r>
              <a:rPr lang="ru-RU" b="1" dirty="0" smtClean="0"/>
              <a:t> </a:t>
            </a:r>
            <a:r>
              <a:rPr lang="ru-RU" b="1" dirty="0" err="1" smtClean="0"/>
              <a:t>гісторыка-этнаграфічных</a:t>
            </a:r>
            <a:r>
              <a:rPr lang="ru-RU" b="1" dirty="0" smtClean="0"/>
              <a:t> </a:t>
            </a:r>
            <a:r>
              <a:rPr lang="ru-RU" b="1" dirty="0" err="1" smtClean="0"/>
              <a:t>рэгіёнаў</a:t>
            </a:r>
            <a:r>
              <a:rPr lang="ru-RU" b="1" dirty="0" smtClean="0"/>
              <a:t> </a:t>
            </a:r>
            <a:r>
              <a:rPr lang="ru-RU" b="1" dirty="0" err="1" smtClean="0"/>
              <a:t>Беларусі</a:t>
            </a:r>
            <a:r>
              <a:rPr lang="ru-RU" b="1" dirty="0" smtClean="0"/>
              <a:t>  (каля 400 </a:t>
            </a:r>
            <a:r>
              <a:rPr lang="ru-RU" b="1" dirty="0" err="1" smtClean="0"/>
              <a:t>экспанатаў</a:t>
            </a:r>
            <a:r>
              <a:rPr lang="ru-RU" b="1" dirty="0" smtClean="0"/>
              <a:t>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збораў</a:t>
            </a:r>
            <a:r>
              <a:rPr lang="ru-RU" b="1" dirty="0" smtClean="0"/>
              <a:t> 11 </a:t>
            </a:r>
            <a:r>
              <a:rPr lang="ru-RU" b="1" dirty="0" err="1" smtClean="0"/>
              <a:t>музеяў</a:t>
            </a:r>
            <a:r>
              <a:rPr lang="ru-RU" b="1" dirty="0" smtClean="0"/>
              <a:t> </a:t>
            </a:r>
            <a:r>
              <a:rPr lang="ru-RU" b="1" dirty="0" err="1" smtClean="0"/>
              <a:t>краіны</a:t>
            </a:r>
            <a:r>
              <a:rPr lang="ru-RU" b="1" dirty="0" smtClean="0"/>
              <a:t>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</p:txBody>
      </p:sp>
      <p:pic>
        <p:nvPicPr>
          <p:cNvPr id="17411" name="Рисунок 4" descr="labaceuskaja_volha_poviaz_casou_bielaruski_rucnik_il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319" y="3611256"/>
            <a:ext cx="4297362" cy="2938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image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9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+mn-lt"/>
              </a:rPr>
              <a:t>РУЧНІКІ ЗАХОДНЯГА ПАЛЕССЯ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600" b="1" dirty="0" smtClean="0">
              <a:ln w="18415" cmpd="sng">
                <a:solidFill>
                  <a:srgbClr val="FFFFFF"/>
                </a:solidFill>
                <a:prstDash val="solid"/>
              </a:ln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n w="18415" cmpd="sng">
                <a:solidFill>
                  <a:srgbClr val="FFFFFF"/>
                </a:solidFill>
                <a:prstDash val="solid"/>
              </a:ln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Выразная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асаблівасць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ручнікоў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рэгіёна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Заходняга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Палесся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 </a:t>
            </a: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дамінаванне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менавіта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паласатых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ручнікоў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Мастацка-вобразнае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ўздзеянне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гэтых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ручнікоў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заключана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ў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гарманічнай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зважанасці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чырвонага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</a:t>
            </a: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белага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колеру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або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ў </a:t>
            </a: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далікатнай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перавазе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чырвонага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над белым. 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207940"/>
            <a:ext cx="3714776" cy="6643710"/>
          </a:xfrm>
          <a:effectLst>
            <a:softEdge rad="112500"/>
          </a:effectLst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09" y="207940"/>
            <a:ext cx="3737087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9713" y="376984"/>
            <a:ext cx="49685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РУЧНІКІ ЗАХОДНЯГА ПАЛЕССЯ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7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 (23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66" y="653148"/>
            <a:ext cx="4071934" cy="620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 (22)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18"/>
          <a:stretch>
            <a:fillRect/>
          </a:stretch>
        </p:blipFill>
        <p:spPr>
          <a:xfrm>
            <a:off x="6350" y="781050"/>
            <a:ext cx="4174643" cy="6072206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456" y="188640"/>
            <a:ext cx="5184577" cy="1584176"/>
          </a:xfrm>
        </p:spPr>
        <p:txBody>
          <a:bodyPr rtlCol="0">
            <a:prstTxWarp prst="textWave2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Заходнепалескія</a:t>
            </a:r>
            <a:r>
              <a:rPr lang="ru-RU" sz="5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  </a:t>
            </a:r>
            <a:r>
              <a:rPr lang="ru-RU" sz="5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паласатыя</a:t>
            </a:r>
            <a:r>
              <a:rPr lang="ru-RU" sz="5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5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5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ручнікі</a:t>
            </a:r>
            <a:endParaRPr lang="ru-RU" sz="5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7" descr="26_8468_oboi_kartonnyj_fon_2560x1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 (2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254" y="1665329"/>
            <a:ext cx="3951829" cy="518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 (1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37088" y="6350"/>
            <a:ext cx="4500562" cy="6858000"/>
          </a:xfrm>
          <a:effectLst>
            <a:softEdge rad="112500"/>
          </a:effectLst>
        </p:spPr>
      </p:pic>
      <p:sp>
        <p:nvSpPr>
          <p:cNvPr id="21508" name="WordArt 9"/>
          <p:cNvSpPr>
            <a:spLocks noChangeArrowheads="1" noChangeShapeType="1" noTextEdit="1"/>
          </p:cNvSpPr>
          <p:nvPr/>
        </p:nvSpPr>
        <p:spPr bwMode="auto">
          <a:xfrm>
            <a:off x="179388" y="332656"/>
            <a:ext cx="4608512" cy="1101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 spc="56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ЗАХОДНЕПАЛЕСКІЯ РУЧНІКІ </a:t>
            </a:r>
          </a:p>
          <a:p>
            <a:pPr algn="ctr"/>
            <a:r>
              <a:rPr lang="ru-RU" sz="2800" i="1" kern="10" spc="56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З ПРЫШЫЎНЫМІ КАНЦАМІ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A5857A-CBCE-4560-A4F6-D2D39BC12AC4}"/>
</file>

<file path=customXml/itemProps2.xml><?xml version="1.0" encoding="utf-8"?>
<ds:datastoreItem xmlns:ds="http://schemas.openxmlformats.org/officeDocument/2006/customXml" ds:itemID="{9BEBCB59-CFCE-4D1B-8EFF-B095CCF97F9A}"/>
</file>

<file path=customXml/itemProps3.xml><?xml version="1.0" encoding="utf-8"?>
<ds:datastoreItem xmlns:ds="http://schemas.openxmlformats.org/officeDocument/2006/customXml" ds:itemID="{011194B6-286E-48EC-B7DF-C3C0EAD9776A}"/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350</Words>
  <Application>Microsoft Office PowerPoint</Application>
  <PresentationFormat>Экран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БЕЛАРУСКІЯ РУЧНІКІ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Заходнепалескія  паласатыя ручнікі</vt:lpstr>
      <vt:lpstr>Презентация PowerPoint</vt:lpstr>
      <vt:lpstr>Презентация PowerPoint</vt:lpstr>
      <vt:lpstr>Столінска-пінскія ручнікі</vt:lpstr>
      <vt:lpstr>Клецка-ляхавіцкія ручнікі</vt:lpstr>
      <vt:lpstr>Мотальскія ручнікі</vt:lpstr>
      <vt:lpstr>Презентация PowerPoint</vt:lpstr>
      <vt:lpstr>Лунінецкія ручнікі</vt:lpstr>
      <vt:lpstr>Калінкавіцкія ручнікі</vt:lpstr>
      <vt:lpstr>Хойніцка-брагінскія ручнікі</vt:lpstr>
      <vt:lpstr>Презентация PowerPoint</vt:lpstr>
      <vt:lpstr>Рагачоўскія закладныя ручнікі</vt:lpstr>
      <vt:lpstr>Кіраўскія ручнікі</vt:lpstr>
      <vt:lpstr>Дубровенскія ручнікі</vt:lpstr>
      <vt:lpstr>Ручнікі міжрэчча Сожа і Бесядзі</vt:lpstr>
      <vt:lpstr>Гомельскія ручнікі</vt:lpstr>
      <vt:lpstr>Презентация PowerPoint</vt:lpstr>
      <vt:lpstr>Неглюбскія ручнікі</vt:lpstr>
      <vt:lpstr>Презентация PowerPoint</vt:lpstr>
      <vt:lpstr>Презентация PowerPoint</vt:lpstr>
      <vt:lpstr>Віцебскія ручнікі</vt:lpstr>
      <vt:lpstr>Стараверскія вышываныя ручнікі</vt:lpstr>
      <vt:lpstr>Презентация PowerPoint</vt:lpstr>
      <vt:lpstr>Капыльскія ручнікі</vt:lpstr>
      <vt:lpstr>Асіповіцкія ручнікі</vt:lpstr>
      <vt:lpstr>Старадарожскія пераборныя ручнікі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Dmitry Tarasov</cp:lastModifiedBy>
  <cp:revision>94</cp:revision>
  <dcterms:created xsi:type="dcterms:W3CDTF">2015-10-27T14:43:17Z</dcterms:created>
  <dcterms:modified xsi:type="dcterms:W3CDTF">2016-04-12T10:36:00Z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